
<file path=[Content_Types].xml><?xml version="1.0" encoding="utf-8"?>
<Types xmlns="http://schemas.openxmlformats.org/package/2006/content-types">
  <Default Extension="png" ContentType="image/png"/>
  <Default Extension="wmf" ContentType="image/x-wmf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37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3" r:id="rId32"/>
    <p:sldId id="295" r:id="rId33"/>
    <p:sldId id="297" r:id="rId34"/>
    <p:sldId id="306" r:id="rId35"/>
    <p:sldId id="307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3A7CB-63D4-492B-B30C-ED9CC15DCCA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07CAB-08F4-4E0E-AB17-E27DE47A9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7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833438"/>
            <a:ext cx="4921250" cy="2768600"/>
          </a:xfrm>
          <a:ln cap="flat"/>
        </p:spPr>
      </p:sp>
    </p:spTree>
    <p:extLst>
      <p:ext uri="{BB962C8B-B14F-4D97-AF65-F5344CB8AC3E}">
        <p14:creationId xmlns:p14="http://schemas.microsoft.com/office/powerpoint/2010/main" val="158171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7CAB-08F4-4E0E-AB17-E27DE47A9E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59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150787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266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434133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286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4087834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327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81367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B399-7247-4C7B-8572-738DC4F207F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86B4213-D29E-45E1-9538-5A32F90A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88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B399-7247-4C7B-8572-738DC4F207F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6B4213-D29E-45E1-9538-5A32F90A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2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B399-7247-4C7B-8572-738DC4F207F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6B4213-D29E-45E1-9538-5A32F90A95D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8799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B399-7247-4C7B-8572-738DC4F207F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6B4213-D29E-45E1-9538-5A32F90A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67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B399-7247-4C7B-8572-738DC4F207F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6B4213-D29E-45E1-9538-5A32F90A95D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8425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B399-7247-4C7B-8572-738DC4F207F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6B4213-D29E-45E1-9538-5A32F90A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08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B399-7247-4C7B-8572-738DC4F207F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4213-D29E-45E1-9538-5A32F90A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18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B399-7247-4C7B-8572-738DC4F207F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4213-D29E-45E1-9538-5A32F90A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4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B399-7247-4C7B-8572-738DC4F207F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4213-D29E-45E1-9538-5A32F90A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9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B399-7247-4C7B-8572-738DC4F207F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6B4213-D29E-45E1-9538-5A32F90A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8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B399-7247-4C7B-8572-738DC4F207F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6B4213-D29E-45E1-9538-5A32F90A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B399-7247-4C7B-8572-738DC4F207F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6B4213-D29E-45E1-9538-5A32F90A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7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B399-7247-4C7B-8572-738DC4F207F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4213-D29E-45E1-9538-5A32F90A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2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B399-7247-4C7B-8572-738DC4F207F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4213-D29E-45E1-9538-5A32F90A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6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B399-7247-4C7B-8572-738DC4F207F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4213-D29E-45E1-9538-5A32F90A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4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B399-7247-4C7B-8572-738DC4F207F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6B4213-D29E-45E1-9538-5A32F90A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2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6B399-7247-4C7B-8572-738DC4F207F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6B4213-D29E-45E1-9538-5A32F90A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5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FC13D-D189-4122-B03C-672CA7A74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750" y="868362"/>
            <a:ext cx="5101674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Software Development Life Cycle (SDLC)</a:t>
            </a:r>
          </a:p>
        </p:txBody>
      </p:sp>
      <p:sp>
        <p:nvSpPr>
          <p:cNvPr id="6" name="Pentagon 5"/>
          <p:cNvSpPr/>
          <p:nvPr/>
        </p:nvSpPr>
        <p:spPr>
          <a:xfrm>
            <a:off x="0" y="5911273"/>
            <a:ext cx="3823855" cy="803563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70707" y="3503483"/>
            <a:ext cx="9139751" cy="1759115"/>
          </a:xfrm>
        </p:spPr>
        <p:txBody>
          <a:bodyPr vert="horz" lIns="87255" tIns="43628" rIns="87255" bIns="43628" rtlCol="0" anchor="t">
            <a:normAutofit/>
          </a:bodyPr>
          <a:lstStyle/>
          <a:p>
            <a:r>
              <a:rPr lang="en-US" altLang="en-US" sz="4416" b="1" dirty="0">
                <a:solidFill>
                  <a:srgbClr val="C00000"/>
                </a:solidFill>
              </a:rPr>
              <a:t>Software Processes</a:t>
            </a:r>
          </a:p>
        </p:txBody>
      </p:sp>
    </p:spTree>
    <p:extLst>
      <p:ext uri="{BB962C8B-B14F-4D97-AF65-F5344CB8AC3E}">
        <p14:creationId xmlns:p14="http://schemas.microsoft.com/office/powerpoint/2010/main" val="1058940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6949" y="262912"/>
            <a:ext cx="8548598" cy="1109007"/>
          </a:xfrm>
          <a:noFill/>
          <a:ln/>
        </p:spPr>
        <p:txBody>
          <a:bodyPr/>
          <a:lstStyle/>
          <a:p>
            <a:r>
              <a:rPr lang="en-GB" altLang="en-US"/>
              <a:t>Evolutionary development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5055" y="997527"/>
            <a:ext cx="9509557" cy="4913695"/>
          </a:xfrm>
          <a:noFill/>
          <a:ln/>
        </p:spPr>
        <p:txBody>
          <a:bodyPr>
            <a:normAutofit/>
          </a:bodyPr>
          <a:lstStyle/>
          <a:p>
            <a:r>
              <a:rPr lang="en-GB" altLang="en-US" sz="2400" dirty="0"/>
              <a:t>Problems</a:t>
            </a:r>
          </a:p>
          <a:p>
            <a:pPr lvl="1"/>
            <a:r>
              <a:rPr lang="en-GB" altLang="en-US" sz="2000" dirty="0"/>
              <a:t>Lack of process visibility</a:t>
            </a:r>
          </a:p>
          <a:p>
            <a:pPr lvl="1"/>
            <a:r>
              <a:rPr lang="en-GB" altLang="en-US" sz="2000" dirty="0"/>
              <a:t>Systems are often poorly structured</a:t>
            </a:r>
          </a:p>
          <a:p>
            <a:pPr lvl="1"/>
            <a:r>
              <a:rPr lang="en-GB" altLang="en-US" sz="2000" dirty="0"/>
              <a:t>Special skills (e.g. in languages for rapid prototyping) may be required</a:t>
            </a:r>
          </a:p>
          <a:p>
            <a:r>
              <a:rPr lang="en-GB" altLang="en-US" sz="2400" dirty="0"/>
              <a:t>Applicability</a:t>
            </a:r>
          </a:p>
          <a:p>
            <a:pPr lvl="1"/>
            <a:r>
              <a:rPr lang="en-GB" altLang="en-US" sz="2000" dirty="0"/>
              <a:t>For small or medium-size interactive systems</a:t>
            </a:r>
          </a:p>
          <a:p>
            <a:pPr lvl="1"/>
            <a:r>
              <a:rPr lang="en-GB" altLang="en-US" sz="2000" dirty="0"/>
              <a:t>For parts of large systems (e.g. the user interface)</a:t>
            </a:r>
          </a:p>
          <a:p>
            <a:pPr lvl="1"/>
            <a:r>
              <a:rPr lang="en-GB" altLang="en-US" sz="2000" dirty="0"/>
              <a:t>For short-lifetime systems</a:t>
            </a:r>
          </a:p>
        </p:txBody>
      </p:sp>
    </p:spTree>
    <p:extLst>
      <p:ext uri="{BB962C8B-B14F-4D97-AF65-F5344CB8AC3E}">
        <p14:creationId xmlns:p14="http://schemas.microsoft.com/office/powerpoint/2010/main" val="210314016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2924" y="357191"/>
            <a:ext cx="8911687" cy="825999"/>
          </a:xfrm>
        </p:spPr>
        <p:txBody>
          <a:bodyPr/>
          <a:lstStyle/>
          <a:p>
            <a:r>
              <a:rPr lang="en-GB" altLang="en-US" dirty="0"/>
              <a:t>Formal systems development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2924" y="1366982"/>
            <a:ext cx="8911687" cy="3445163"/>
          </a:xfrm>
        </p:spPr>
        <p:txBody>
          <a:bodyPr>
            <a:normAutofit/>
          </a:bodyPr>
          <a:lstStyle/>
          <a:p>
            <a:r>
              <a:rPr lang="en-GB" altLang="en-US" sz="2400" dirty="0"/>
              <a:t>Based on the transformation of a mathematical </a:t>
            </a:r>
            <a:r>
              <a:rPr lang="en-GB" altLang="en-US" sz="2400" dirty="0" smtClean="0"/>
              <a:t>specification using mathematical notation </a:t>
            </a:r>
            <a:r>
              <a:rPr lang="en-GB" altLang="en-US" sz="2400" dirty="0"/>
              <a:t>through different representations to an executable program</a:t>
            </a:r>
          </a:p>
          <a:p>
            <a:r>
              <a:rPr lang="en-GB" altLang="en-US" sz="2400" dirty="0"/>
              <a:t>Transformations are ‘correctness-preserving’ so it is straightforward to show that the program conforms to its specification</a:t>
            </a:r>
          </a:p>
          <a:p>
            <a:r>
              <a:rPr lang="en-GB" altLang="en-US" sz="2400" dirty="0"/>
              <a:t>Embodied in the ‘Cleanroom’ approach to software development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409" y="4812145"/>
            <a:ext cx="8751018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40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Formal transformations</a:t>
            </a:r>
          </a:p>
        </p:txBody>
      </p:sp>
      <p:pic>
        <p:nvPicPr>
          <p:cNvPr id="71684" name="Picture 4" descr="Formal-transformations.eps                                     00002CD2Docs                           B1931E2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058" y="1988566"/>
            <a:ext cx="8566126" cy="372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418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Formal systems development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2924" y="1560945"/>
            <a:ext cx="8911687" cy="4350277"/>
          </a:xfrm>
        </p:spPr>
        <p:txBody>
          <a:bodyPr>
            <a:normAutofit/>
          </a:bodyPr>
          <a:lstStyle/>
          <a:p>
            <a:r>
              <a:rPr lang="en-GB" altLang="en-US" sz="2400" dirty="0"/>
              <a:t>Problems</a:t>
            </a:r>
          </a:p>
          <a:p>
            <a:pPr lvl="1"/>
            <a:r>
              <a:rPr lang="en-GB" altLang="en-US" sz="2000" dirty="0"/>
              <a:t>Need for specialised skills and training to apply the technique</a:t>
            </a:r>
          </a:p>
          <a:p>
            <a:pPr lvl="1"/>
            <a:r>
              <a:rPr lang="en-GB" altLang="en-US" sz="2000" dirty="0"/>
              <a:t>Difficult to formally specify some aspects of the system such as the user interface</a:t>
            </a:r>
          </a:p>
          <a:p>
            <a:r>
              <a:rPr lang="en-GB" altLang="en-US" sz="2400" dirty="0"/>
              <a:t>Applicability</a:t>
            </a:r>
          </a:p>
          <a:p>
            <a:pPr lvl="1"/>
            <a:r>
              <a:rPr lang="en-GB" altLang="en-US" sz="2000" dirty="0"/>
              <a:t>Critical systems especially those where a safety or security case must be made before the system is put into operation</a:t>
            </a:r>
          </a:p>
        </p:txBody>
      </p:sp>
    </p:spTree>
    <p:extLst>
      <p:ext uri="{BB962C8B-B14F-4D97-AF65-F5344CB8AC3E}">
        <p14:creationId xmlns:p14="http://schemas.microsoft.com/office/powerpoint/2010/main" val="703037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2924" y="383964"/>
            <a:ext cx="8911687" cy="1280890"/>
          </a:xfrm>
        </p:spPr>
        <p:txBody>
          <a:bodyPr/>
          <a:lstStyle/>
          <a:p>
            <a:r>
              <a:rPr lang="en-GB" altLang="en-US" dirty="0"/>
              <a:t>Reuse-oriented development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2924" y="1376218"/>
            <a:ext cx="8911687" cy="4535004"/>
          </a:xfrm>
        </p:spPr>
        <p:txBody>
          <a:bodyPr>
            <a:normAutofit lnSpcReduction="10000"/>
          </a:bodyPr>
          <a:lstStyle/>
          <a:p>
            <a:r>
              <a:rPr lang="en-GB" altLang="en-US" sz="2400" dirty="0"/>
              <a:t>Based on systematic reuse where systems are integrated from existing components or COTS </a:t>
            </a:r>
            <a:r>
              <a:rPr lang="en-GB" altLang="en-US" sz="2400" dirty="0"/>
              <a:t>systems </a:t>
            </a:r>
            <a:r>
              <a:rPr lang="en-GB" altLang="en-US" sz="2200" dirty="0" smtClean="0">
                <a:solidFill>
                  <a:srgbClr val="FF0000"/>
                </a:solidFill>
              </a:rPr>
              <a:t>(Commercial-off-the-shelf </a:t>
            </a:r>
            <a:r>
              <a:rPr lang="en-US" sz="2200" dirty="0" smtClean="0">
                <a:solidFill>
                  <a:srgbClr val="FF0000"/>
                </a:solidFill>
              </a:rPr>
              <a:t>, software refers readily available for purchase and </a:t>
            </a:r>
            <a:r>
              <a:rPr lang="en-US" sz="2200" dirty="0">
                <a:solidFill>
                  <a:srgbClr val="FF0000"/>
                </a:solidFill>
              </a:rPr>
              <a:t>use without modification</a:t>
            </a:r>
            <a:r>
              <a:rPr lang="en-GB" altLang="en-US" sz="2200" dirty="0">
                <a:solidFill>
                  <a:srgbClr val="FF0000"/>
                </a:solidFill>
              </a:rPr>
              <a:t>) </a:t>
            </a:r>
            <a:endParaRPr lang="en-GB" altLang="en-US" sz="2200" dirty="0">
              <a:solidFill>
                <a:srgbClr val="FF0000"/>
              </a:solidFill>
            </a:endParaRPr>
          </a:p>
          <a:p>
            <a:r>
              <a:rPr lang="en-GB" altLang="en-US" sz="2400" dirty="0"/>
              <a:t>Process stages</a:t>
            </a:r>
          </a:p>
          <a:p>
            <a:pPr lvl="1"/>
            <a:r>
              <a:rPr lang="en-GB" altLang="en-US" sz="2000" dirty="0"/>
              <a:t>Component analysis</a:t>
            </a:r>
          </a:p>
          <a:p>
            <a:pPr lvl="1"/>
            <a:r>
              <a:rPr lang="en-GB" altLang="en-US" sz="2000" dirty="0"/>
              <a:t>Requirements modification</a:t>
            </a:r>
          </a:p>
          <a:p>
            <a:pPr lvl="1"/>
            <a:r>
              <a:rPr lang="en-GB" altLang="en-US" sz="2000" dirty="0"/>
              <a:t>System design with reuse</a:t>
            </a:r>
          </a:p>
          <a:p>
            <a:pPr lvl="1"/>
            <a:r>
              <a:rPr lang="en-GB" altLang="en-US" sz="2000" dirty="0"/>
              <a:t>Development and integration</a:t>
            </a:r>
          </a:p>
          <a:p>
            <a:r>
              <a:rPr lang="en-GB" altLang="en-US" sz="2400" dirty="0"/>
              <a:t>This approach is becoming more important but still limited experience with it</a:t>
            </a:r>
          </a:p>
        </p:txBody>
      </p:sp>
    </p:spTree>
    <p:extLst>
      <p:ext uri="{BB962C8B-B14F-4D97-AF65-F5344CB8AC3E}">
        <p14:creationId xmlns:p14="http://schemas.microsoft.com/office/powerpoint/2010/main" val="2112120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Reuse-oriented development</a:t>
            </a:r>
          </a:p>
        </p:txBody>
      </p:sp>
      <p:pic>
        <p:nvPicPr>
          <p:cNvPr id="72708" name="Picture 4" descr="Reuse-process.eps                                              00002CD2Docs                           B1931E2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058" y="2829881"/>
            <a:ext cx="8413160" cy="195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383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2924" y="337783"/>
            <a:ext cx="8911687" cy="1280890"/>
          </a:xfrm>
        </p:spPr>
        <p:txBody>
          <a:bodyPr/>
          <a:lstStyle/>
          <a:p>
            <a:r>
              <a:rPr lang="en-GB" altLang="en-US" dirty="0"/>
              <a:t>Process iteration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2924" y="1440873"/>
            <a:ext cx="8911687" cy="4470349"/>
          </a:xfrm>
        </p:spPr>
        <p:txBody>
          <a:bodyPr>
            <a:normAutofit/>
          </a:bodyPr>
          <a:lstStyle/>
          <a:p>
            <a:r>
              <a:rPr lang="en-GB" altLang="en-US" sz="2800" dirty="0"/>
              <a:t>System requirements </a:t>
            </a:r>
            <a:r>
              <a:rPr lang="en-GB" altLang="en-US" sz="2800" dirty="0" smtClean="0"/>
              <a:t>always </a:t>
            </a:r>
            <a:r>
              <a:rPr lang="en-GB" altLang="en-US" sz="2800" dirty="0"/>
              <a:t>evolve in the course of a project so process iteration where earlier stages are reworked is always part of the process for large systems</a:t>
            </a:r>
          </a:p>
          <a:p>
            <a:r>
              <a:rPr lang="en-GB" altLang="en-US" sz="2800" dirty="0"/>
              <a:t>Iteration can </a:t>
            </a:r>
            <a:r>
              <a:rPr lang="en-GB" altLang="en-US" sz="2800" dirty="0" smtClean="0"/>
              <a:t> be </a:t>
            </a:r>
            <a:r>
              <a:rPr lang="en-GB" altLang="en-US" sz="2800" dirty="0"/>
              <a:t>applied to any of the generic process models</a:t>
            </a:r>
          </a:p>
          <a:p>
            <a:r>
              <a:rPr lang="en-GB" altLang="en-US" sz="2800" dirty="0"/>
              <a:t>Two (related) approaches</a:t>
            </a:r>
          </a:p>
          <a:p>
            <a:pPr lvl="1"/>
            <a:r>
              <a:rPr lang="en-GB" altLang="en-US" sz="2400" dirty="0"/>
              <a:t>Incremental development</a:t>
            </a:r>
          </a:p>
          <a:p>
            <a:pPr lvl="1"/>
            <a:r>
              <a:rPr lang="en-GB" altLang="en-US" sz="2400" dirty="0"/>
              <a:t>Spiral development</a:t>
            </a:r>
          </a:p>
        </p:txBody>
      </p:sp>
    </p:spTree>
    <p:extLst>
      <p:ext uri="{BB962C8B-B14F-4D97-AF65-F5344CB8AC3E}">
        <p14:creationId xmlns:p14="http://schemas.microsoft.com/office/powerpoint/2010/main" val="1304238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25942" y="149768"/>
            <a:ext cx="8911687" cy="690741"/>
          </a:xfrm>
        </p:spPr>
        <p:txBody>
          <a:bodyPr/>
          <a:lstStyle/>
          <a:p>
            <a:r>
              <a:rPr lang="en-GB" altLang="en-US" dirty="0"/>
              <a:t>Incremental development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8219" y="840509"/>
            <a:ext cx="11212944" cy="4766942"/>
          </a:xfrm>
        </p:spPr>
        <p:txBody>
          <a:bodyPr>
            <a:normAutofit/>
          </a:bodyPr>
          <a:lstStyle/>
          <a:p>
            <a:r>
              <a:rPr lang="en-GB" altLang="en-US" sz="2400" dirty="0"/>
              <a:t>Rather than deliver the system as a single delivery, the development and delivery is </a:t>
            </a:r>
            <a:r>
              <a:rPr lang="en-GB" altLang="en-US" sz="2400" dirty="0">
                <a:solidFill>
                  <a:srgbClr val="FF0000"/>
                </a:solidFill>
              </a:rPr>
              <a:t>broken down </a:t>
            </a:r>
            <a:r>
              <a:rPr lang="en-GB" altLang="en-US" sz="2400" dirty="0"/>
              <a:t>into </a:t>
            </a:r>
            <a:r>
              <a:rPr lang="en-GB" altLang="en-US" sz="2400" dirty="0">
                <a:solidFill>
                  <a:srgbClr val="FF0000"/>
                </a:solidFill>
              </a:rPr>
              <a:t>increments</a:t>
            </a:r>
            <a:r>
              <a:rPr lang="en-GB" altLang="en-US" sz="2400" dirty="0"/>
              <a:t> with each increment delivering part of the required functionality</a:t>
            </a:r>
          </a:p>
          <a:p>
            <a:r>
              <a:rPr lang="en-GB" altLang="en-US" sz="2400" dirty="0"/>
              <a:t>User requirements are </a:t>
            </a:r>
            <a:r>
              <a:rPr lang="en-GB" altLang="en-US" sz="2400" dirty="0">
                <a:solidFill>
                  <a:srgbClr val="FF0000"/>
                </a:solidFill>
              </a:rPr>
              <a:t>prioritised</a:t>
            </a:r>
            <a:r>
              <a:rPr lang="en-GB" altLang="en-US" sz="2400" dirty="0"/>
              <a:t> and the </a:t>
            </a:r>
            <a:r>
              <a:rPr lang="en-GB" altLang="en-US" sz="2400" dirty="0">
                <a:solidFill>
                  <a:srgbClr val="FF0000"/>
                </a:solidFill>
              </a:rPr>
              <a:t>highest priority</a:t>
            </a:r>
            <a:r>
              <a:rPr lang="en-GB" altLang="en-US" sz="2400" dirty="0"/>
              <a:t> requirements are included in early increments</a:t>
            </a:r>
          </a:p>
          <a:p>
            <a:r>
              <a:rPr lang="en-GB" altLang="en-US" sz="2400" dirty="0"/>
              <a:t>Once the development of an increment is started, the requirements are frozen </a:t>
            </a:r>
            <a:r>
              <a:rPr lang="en-GB" altLang="en-US" sz="2400" dirty="0" smtClean="0"/>
              <a:t>however </a:t>
            </a:r>
            <a:r>
              <a:rPr lang="en-GB" altLang="en-US" sz="2400" dirty="0"/>
              <a:t>requirements for later increments can continue to evolve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252" y="3694544"/>
            <a:ext cx="7459370" cy="30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66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6948" y="262912"/>
            <a:ext cx="8414753" cy="1109007"/>
          </a:xfrm>
        </p:spPr>
        <p:txBody>
          <a:bodyPr/>
          <a:lstStyle/>
          <a:p>
            <a:r>
              <a:rPr lang="en-GB" altLang="en-US" sz="3613"/>
              <a:t>Incremental development advantages</a:t>
            </a:r>
            <a:endParaRPr lang="en-GB" alt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2266" y="1381155"/>
            <a:ext cx="8915400" cy="3777622"/>
          </a:xfrm>
        </p:spPr>
        <p:txBody>
          <a:bodyPr>
            <a:normAutofit/>
          </a:bodyPr>
          <a:lstStyle/>
          <a:p>
            <a:r>
              <a:rPr lang="en-GB" altLang="en-US" sz="2400" dirty="0"/>
              <a:t>Customer </a:t>
            </a:r>
            <a:r>
              <a:rPr lang="en-GB" altLang="en-US" sz="2400" dirty="0">
                <a:solidFill>
                  <a:srgbClr val="FF0000"/>
                </a:solidFill>
              </a:rPr>
              <a:t>value can be delivered </a:t>
            </a:r>
            <a:r>
              <a:rPr lang="en-GB" altLang="en-US" sz="2400" dirty="0"/>
              <a:t>with </a:t>
            </a:r>
            <a:r>
              <a:rPr lang="en-GB" altLang="en-US" sz="2400" dirty="0">
                <a:solidFill>
                  <a:srgbClr val="FF0000"/>
                </a:solidFill>
              </a:rPr>
              <a:t>each increment </a:t>
            </a:r>
            <a:r>
              <a:rPr lang="en-GB" altLang="en-US" sz="2400" dirty="0"/>
              <a:t>so </a:t>
            </a:r>
            <a:r>
              <a:rPr lang="en-GB" altLang="en-US" sz="2400" dirty="0">
                <a:solidFill>
                  <a:srgbClr val="FF0000"/>
                </a:solidFill>
              </a:rPr>
              <a:t>system functionality is available earlier</a:t>
            </a:r>
          </a:p>
          <a:p>
            <a:r>
              <a:rPr lang="en-GB" altLang="en-US" sz="2400" dirty="0">
                <a:solidFill>
                  <a:srgbClr val="FF0000"/>
                </a:solidFill>
              </a:rPr>
              <a:t>Early increments act as a prototype </a:t>
            </a:r>
            <a:r>
              <a:rPr lang="en-GB" altLang="en-US" sz="2400" dirty="0"/>
              <a:t>to help </a:t>
            </a:r>
            <a:r>
              <a:rPr lang="en-GB" altLang="en-US" sz="2400" dirty="0" smtClean="0">
                <a:solidFill>
                  <a:srgbClr val="FF0000"/>
                </a:solidFill>
              </a:rPr>
              <a:t>produce </a:t>
            </a:r>
            <a:r>
              <a:rPr lang="en-GB" altLang="en-US" sz="2400" dirty="0">
                <a:solidFill>
                  <a:srgbClr val="FF0000"/>
                </a:solidFill>
              </a:rPr>
              <a:t>requirements</a:t>
            </a:r>
            <a:r>
              <a:rPr lang="en-GB" altLang="en-US" sz="2400" dirty="0"/>
              <a:t> for later increments</a:t>
            </a:r>
          </a:p>
          <a:p>
            <a:r>
              <a:rPr lang="en-GB" altLang="en-US" sz="2400" dirty="0"/>
              <a:t>Lower risk of overall project failure</a:t>
            </a:r>
          </a:p>
          <a:p>
            <a:r>
              <a:rPr lang="en-GB" altLang="en-US" sz="2400" dirty="0"/>
              <a:t>The </a:t>
            </a:r>
            <a:r>
              <a:rPr lang="en-GB" altLang="en-US" sz="2400" dirty="0">
                <a:solidFill>
                  <a:srgbClr val="FF0000"/>
                </a:solidFill>
              </a:rPr>
              <a:t>highest priority </a:t>
            </a:r>
            <a:r>
              <a:rPr lang="en-GB" altLang="en-US" sz="2400" dirty="0"/>
              <a:t>system services tend to receive the most </a:t>
            </a:r>
            <a:r>
              <a:rPr lang="en-GB" altLang="en-US" sz="2400" dirty="0">
                <a:solidFill>
                  <a:srgbClr val="FF0000"/>
                </a:solidFill>
              </a:rPr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3776692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4089" y="474019"/>
            <a:ext cx="8911687" cy="837545"/>
          </a:xfrm>
        </p:spPr>
        <p:txBody>
          <a:bodyPr/>
          <a:lstStyle/>
          <a:p>
            <a:r>
              <a:rPr lang="en-GB" altLang="en-US" dirty="0"/>
              <a:t>Extreme programming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721" y="1487054"/>
            <a:ext cx="8915400" cy="3278909"/>
          </a:xfrm>
        </p:spPr>
        <p:txBody>
          <a:bodyPr>
            <a:noAutofit/>
          </a:bodyPr>
          <a:lstStyle/>
          <a:p>
            <a:r>
              <a:rPr lang="en-GB" altLang="en-US" sz="2400" dirty="0"/>
              <a:t>New approach to development based on the development and </a:t>
            </a:r>
            <a:r>
              <a:rPr lang="en-GB" altLang="en-US" sz="2400" dirty="0">
                <a:solidFill>
                  <a:srgbClr val="FF0000"/>
                </a:solidFill>
              </a:rPr>
              <a:t>delivery of very small increments of </a:t>
            </a:r>
            <a:r>
              <a:rPr lang="en-GB" altLang="en-US" sz="2400" dirty="0" smtClean="0">
                <a:solidFill>
                  <a:srgbClr val="FF0000"/>
                </a:solidFill>
              </a:rPr>
              <a:t>functionality.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Extreme Programming (XP</a:t>
            </a:r>
            <a:r>
              <a:rPr lang="en-US" sz="2400" dirty="0">
                <a:solidFill>
                  <a:srgbClr val="FF0000"/>
                </a:solidFill>
              </a:rPr>
              <a:t>) </a:t>
            </a:r>
            <a:r>
              <a:rPr lang="en-US" sz="2400" dirty="0"/>
              <a:t>is an </a:t>
            </a:r>
            <a:r>
              <a:rPr lang="en-US" sz="2400" dirty="0">
                <a:solidFill>
                  <a:srgbClr val="FF0000"/>
                </a:solidFill>
              </a:rPr>
              <a:t>Agile software development methodology</a:t>
            </a:r>
            <a:r>
              <a:rPr lang="en-US" sz="2400" dirty="0"/>
              <a:t> that focuses on </a:t>
            </a:r>
            <a:r>
              <a:rPr lang="en-US" sz="2400" dirty="0">
                <a:solidFill>
                  <a:srgbClr val="0070C0"/>
                </a:solidFill>
              </a:rPr>
              <a:t>delivering high-quality software through frequent and continuous feedback</a:t>
            </a:r>
            <a:r>
              <a:rPr lang="en-US" sz="2400" dirty="0"/>
              <a:t>.</a:t>
            </a:r>
            <a:endParaRPr lang="en-GB" altLang="en-US" sz="2400" dirty="0">
              <a:solidFill>
                <a:srgbClr val="FF0000"/>
              </a:solidFill>
            </a:endParaRPr>
          </a:p>
          <a:p>
            <a:r>
              <a:rPr lang="en-GB" altLang="en-US" sz="2400" dirty="0"/>
              <a:t>Relies on </a:t>
            </a:r>
            <a:r>
              <a:rPr lang="en-GB" altLang="en-US" sz="2400" dirty="0">
                <a:solidFill>
                  <a:srgbClr val="FF0000"/>
                </a:solidFill>
              </a:rPr>
              <a:t>constant code improvement</a:t>
            </a:r>
            <a:r>
              <a:rPr lang="en-GB" altLang="en-US" sz="2400" dirty="0"/>
              <a:t>, </a:t>
            </a:r>
            <a:r>
              <a:rPr lang="en-GB" altLang="en-US" sz="2400" dirty="0">
                <a:solidFill>
                  <a:srgbClr val="FF0000"/>
                </a:solidFill>
              </a:rPr>
              <a:t>user involvement in the development team</a:t>
            </a:r>
            <a:r>
              <a:rPr lang="en-GB" altLang="en-US" sz="2400" dirty="0"/>
              <a:t> and pairwise programming</a:t>
            </a:r>
          </a:p>
        </p:txBody>
      </p:sp>
    </p:spTree>
    <p:extLst>
      <p:ext uri="{BB962C8B-B14F-4D97-AF65-F5344CB8AC3E}">
        <p14:creationId xmlns:p14="http://schemas.microsoft.com/office/powerpoint/2010/main" val="270958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2925" y="624110"/>
            <a:ext cx="8911687" cy="955308"/>
          </a:xfrm>
          <a:noFill/>
          <a:ln/>
        </p:spPr>
        <p:txBody>
          <a:bodyPr/>
          <a:lstStyle/>
          <a:p>
            <a:r>
              <a:rPr lang="en-GB" altLang="en-US" dirty="0"/>
              <a:t>Software Processes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627" y="2288124"/>
            <a:ext cx="7801294" cy="4130097"/>
          </a:xfrm>
          <a:noFill/>
          <a:ln/>
        </p:spPr>
        <p:txBody>
          <a:bodyPr/>
          <a:lstStyle/>
          <a:p>
            <a:r>
              <a:rPr lang="en-GB" altLang="en-US" sz="2810" dirty="0" smtClean="0">
                <a:solidFill>
                  <a:schemeClr val="tx1"/>
                </a:solidFill>
              </a:rPr>
              <a:t>Coherent </a:t>
            </a:r>
            <a:r>
              <a:rPr lang="en-GB" altLang="en-US" sz="2000" dirty="0" smtClean="0">
                <a:solidFill>
                  <a:srgbClr val="FF0000"/>
                </a:solidFill>
              </a:rPr>
              <a:t>(Relational) </a:t>
            </a:r>
            <a:r>
              <a:rPr lang="en-GB" altLang="en-US" sz="2810" dirty="0">
                <a:solidFill>
                  <a:schemeClr val="tx1"/>
                </a:solidFill>
              </a:rPr>
              <a:t>sets of activities for specifying, designing, implementing and testing software systems</a:t>
            </a:r>
          </a:p>
        </p:txBody>
      </p:sp>
    </p:spTree>
    <p:extLst>
      <p:ext uri="{BB962C8B-B14F-4D97-AF65-F5344CB8AC3E}">
        <p14:creationId xmlns:p14="http://schemas.microsoft.com/office/powerpoint/2010/main" val="141149933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076" y="148461"/>
            <a:ext cx="8911687" cy="846781"/>
          </a:xfrm>
        </p:spPr>
        <p:txBody>
          <a:bodyPr/>
          <a:lstStyle/>
          <a:p>
            <a:r>
              <a:rPr lang="en-GB" altLang="en-US" dirty="0"/>
              <a:t>Spiral </a:t>
            </a:r>
            <a:r>
              <a:rPr lang="en-GB" altLang="en-US" dirty="0" smtClean="0"/>
              <a:t>Development</a:t>
            </a:r>
            <a:endParaRPr lang="en-GB" alt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1248" y="1237398"/>
            <a:ext cx="6831879" cy="5191682"/>
          </a:xfrm>
        </p:spPr>
        <p:txBody>
          <a:bodyPr>
            <a:noAutofit/>
          </a:bodyPr>
          <a:lstStyle/>
          <a:p>
            <a:r>
              <a:rPr lang="en-GB" altLang="en-US" sz="2400" dirty="0"/>
              <a:t>Process is represented as a spiral rather than as a sequence of activities with backtracking</a:t>
            </a:r>
          </a:p>
          <a:p>
            <a:r>
              <a:rPr lang="en-GB" altLang="en-US" sz="2400" dirty="0"/>
              <a:t>Each loop in the spiral represents a phase in the process. </a:t>
            </a:r>
          </a:p>
          <a:p>
            <a:r>
              <a:rPr lang="en-GB" altLang="en-US" sz="2400" dirty="0"/>
              <a:t>No fixed phases such as specification or design - loops in the spiral are chosen depending on what is required</a:t>
            </a:r>
          </a:p>
          <a:p>
            <a:r>
              <a:rPr lang="en-GB" altLang="en-US" sz="2400" dirty="0"/>
              <a:t>Risks are explicitly assessed and resolved throughout the </a:t>
            </a:r>
            <a:r>
              <a:rPr lang="en-GB" altLang="en-US" sz="2400" dirty="0" smtClean="0"/>
              <a:t>process.</a:t>
            </a:r>
          </a:p>
          <a:p>
            <a:r>
              <a:rPr lang="en-US" sz="2400" dirty="0"/>
              <a:t>Risk analysis involves evaluating technical, schedule</a:t>
            </a:r>
            <a:r>
              <a:rPr lang="en-US" sz="2400" dirty="0" smtClean="0"/>
              <a:t>, </a:t>
            </a:r>
            <a:r>
              <a:rPr lang="en-US" sz="2400" dirty="0"/>
              <a:t>cost </a:t>
            </a:r>
            <a:r>
              <a:rPr lang="en-US" sz="2400" dirty="0" smtClean="0"/>
              <a:t>risks, market risk and </a:t>
            </a:r>
            <a:r>
              <a:rPr lang="en-US" sz="2400" dirty="0"/>
              <a:t>value </a:t>
            </a:r>
            <a:r>
              <a:rPr lang="en-US" sz="2400" dirty="0" smtClean="0"/>
              <a:t>risk</a:t>
            </a:r>
            <a:endParaRPr lang="en-GB" alt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7167417" y="3445164"/>
            <a:ext cx="5458692" cy="2912917"/>
            <a:chOff x="6557817" y="3472873"/>
            <a:chExt cx="5458692" cy="29129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80" t="20799"/>
            <a:stretch/>
          </p:blipFill>
          <p:spPr>
            <a:xfrm>
              <a:off x="7222837" y="3472873"/>
              <a:ext cx="4793672" cy="291291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557817" y="3472873"/>
              <a:ext cx="20135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Objective and alternate</a:t>
              </a:r>
            </a:p>
            <a:p>
              <a:r>
                <a:rPr lang="en-U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 solutions</a:t>
              </a:r>
              <a:endParaRPr lang="en-U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9727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6638" y="162291"/>
            <a:ext cx="8911687" cy="1280890"/>
          </a:xfrm>
        </p:spPr>
        <p:txBody>
          <a:bodyPr/>
          <a:lstStyle/>
          <a:p>
            <a:r>
              <a:rPr lang="en-GB" altLang="en-US" dirty="0"/>
              <a:t>Spiral model sectors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6384" y="1121790"/>
            <a:ext cx="8981941" cy="40251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rgbClr val="C00000"/>
                </a:solidFill>
              </a:rPr>
              <a:t>Objective setting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Specific objectives for the phase are identified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rgbClr val="C00000"/>
                </a:solidFill>
              </a:rPr>
              <a:t>Risk assessment and reduction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Risks are assessed and activities put in place to reduce the key risks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rgbClr val="C00000"/>
                </a:solidFill>
              </a:rPr>
              <a:t>Development and validation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A development model for the system is chosen  which can be any of the generic models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rgbClr val="C00000"/>
                </a:solidFill>
              </a:rPr>
              <a:t>Planning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The project is reviewed and the next phase of the spiral is planned</a:t>
            </a:r>
          </a:p>
        </p:txBody>
      </p:sp>
    </p:spTree>
    <p:extLst>
      <p:ext uri="{BB962C8B-B14F-4D97-AF65-F5344CB8AC3E}">
        <p14:creationId xmlns:p14="http://schemas.microsoft.com/office/powerpoint/2010/main" val="3422193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92925" y="208473"/>
            <a:ext cx="8911687" cy="1280890"/>
          </a:xfrm>
        </p:spPr>
        <p:txBody>
          <a:bodyPr/>
          <a:lstStyle/>
          <a:p>
            <a:r>
              <a:rPr lang="en-GB" altLang="en-US"/>
              <a:t>Software specification</a:t>
            </a:r>
          </a:p>
        </p:txBody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589212" y="1323107"/>
            <a:ext cx="8915400" cy="4809837"/>
          </a:xfrm>
        </p:spPr>
        <p:txBody>
          <a:bodyPr>
            <a:noAutofit/>
          </a:bodyPr>
          <a:lstStyle/>
          <a:p>
            <a:r>
              <a:rPr lang="en-GB" altLang="en-US" sz="2800" dirty="0"/>
              <a:t>The process of establishing </a:t>
            </a:r>
            <a:r>
              <a:rPr lang="en-GB" altLang="en-US" sz="2800" dirty="0">
                <a:solidFill>
                  <a:srgbClr val="C00000"/>
                </a:solidFill>
              </a:rPr>
              <a:t>what services are required</a:t>
            </a:r>
            <a:r>
              <a:rPr lang="en-GB" altLang="en-US" sz="2800" dirty="0"/>
              <a:t> and the </a:t>
            </a:r>
            <a:r>
              <a:rPr lang="en-GB" altLang="en-US" sz="2800" dirty="0">
                <a:solidFill>
                  <a:srgbClr val="C00000"/>
                </a:solidFill>
              </a:rPr>
              <a:t>constraints</a:t>
            </a:r>
            <a:r>
              <a:rPr lang="en-GB" altLang="en-US" sz="2800" dirty="0"/>
              <a:t> on the </a:t>
            </a:r>
            <a:r>
              <a:rPr lang="en-GB" altLang="en-US" sz="2800" dirty="0">
                <a:solidFill>
                  <a:srgbClr val="0070C0"/>
                </a:solidFill>
              </a:rPr>
              <a:t>system’s operation and development</a:t>
            </a:r>
          </a:p>
          <a:p>
            <a:r>
              <a:rPr lang="en-GB" altLang="en-US" sz="2800" dirty="0"/>
              <a:t>Requirements engineering process</a:t>
            </a:r>
          </a:p>
          <a:p>
            <a:pPr lvl="1"/>
            <a:r>
              <a:rPr lang="en-GB" altLang="en-US" sz="2400" dirty="0"/>
              <a:t>Feasibility study</a:t>
            </a:r>
          </a:p>
          <a:p>
            <a:pPr lvl="1"/>
            <a:r>
              <a:rPr lang="en-GB" altLang="en-US" sz="2400" dirty="0"/>
              <a:t>Requirements </a:t>
            </a:r>
            <a:r>
              <a:rPr lang="en-GB" altLang="en-US" sz="2400" dirty="0" smtClean="0"/>
              <a:t>elicitation (Draw) </a:t>
            </a:r>
            <a:r>
              <a:rPr lang="en-GB" altLang="en-US" sz="2400" dirty="0" smtClean="0"/>
              <a:t>and </a:t>
            </a:r>
            <a:r>
              <a:rPr lang="en-GB" altLang="en-US" sz="2400" dirty="0"/>
              <a:t>analysis</a:t>
            </a:r>
          </a:p>
          <a:p>
            <a:pPr lvl="1"/>
            <a:r>
              <a:rPr lang="en-GB" altLang="en-US" sz="2400" dirty="0"/>
              <a:t>Requirements specification</a:t>
            </a:r>
          </a:p>
          <a:p>
            <a:pPr lvl="1"/>
            <a:r>
              <a:rPr lang="en-GB" altLang="en-US" sz="2400" dirty="0"/>
              <a:t>Requirements </a:t>
            </a:r>
            <a:r>
              <a:rPr lang="en-GB" altLang="en-US" sz="2400" dirty="0" smtClean="0"/>
              <a:t>validation</a:t>
            </a:r>
          </a:p>
          <a:p>
            <a:pPr lvl="1"/>
            <a:r>
              <a:rPr lang="en-GB" altLang="en-US" sz="2400" dirty="0" smtClean="0"/>
              <a:t>Requirement Document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24848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6948" y="262912"/>
            <a:ext cx="8414753" cy="1109007"/>
          </a:xfrm>
        </p:spPr>
        <p:txBody>
          <a:bodyPr/>
          <a:lstStyle/>
          <a:p>
            <a:r>
              <a:rPr lang="en-GB" altLang="en-US" sz="3613"/>
              <a:t>The requirements engineering process</a:t>
            </a:r>
            <a:endParaRPr lang="en-GB" altLang="en-US"/>
          </a:p>
        </p:txBody>
      </p:sp>
      <p:pic>
        <p:nvPicPr>
          <p:cNvPr id="74756" name="Picture 4" descr="RE-process.eps                                                 00002CD2Docs                           B1931E2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08" y="1835599"/>
            <a:ext cx="8030743" cy="407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157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2925" y="206164"/>
            <a:ext cx="8911687" cy="1280890"/>
          </a:xfrm>
        </p:spPr>
        <p:txBody>
          <a:bodyPr/>
          <a:lstStyle/>
          <a:p>
            <a:r>
              <a:rPr lang="en-GB" altLang="en-US" sz="3613"/>
              <a:t>Software design and implementation</a:t>
            </a:r>
            <a:endParaRPr lang="en-GB" alt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2925" y="1293091"/>
            <a:ext cx="8915400" cy="3777622"/>
          </a:xfrm>
        </p:spPr>
        <p:txBody>
          <a:bodyPr>
            <a:noAutofit/>
          </a:bodyPr>
          <a:lstStyle/>
          <a:p>
            <a:r>
              <a:rPr lang="en-GB" altLang="en-US" sz="2800" dirty="0"/>
              <a:t>The process of </a:t>
            </a:r>
            <a:r>
              <a:rPr lang="en-GB" altLang="en-US" sz="2800" dirty="0">
                <a:solidFill>
                  <a:srgbClr val="FF0000"/>
                </a:solidFill>
              </a:rPr>
              <a:t>converting</a:t>
            </a:r>
            <a:r>
              <a:rPr lang="en-GB" altLang="en-US" sz="2800" dirty="0"/>
              <a:t> the </a:t>
            </a:r>
            <a:r>
              <a:rPr lang="en-GB" altLang="en-US" sz="2800" dirty="0">
                <a:solidFill>
                  <a:srgbClr val="FF0000"/>
                </a:solidFill>
              </a:rPr>
              <a:t>system specification </a:t>
            </a:r>
            <a:r>
              <a:rPr lang="en-GB" altLang="en-US" sz="2800" dirty="0"/>
              <a:t>into an </a:t>
            </a:r>
            <a:r>
              <a:rPr lang="en-GB" altLang="en-US" sz="2800" dirty="0">
                <a:solidFill>
                  <a:srgbClr val="FF0000"/>
                </a:solidFill>
              </a:rPr>
              <a:t>executable system</a:t>
            </a:r>
          </a:p>
          <a:p>
            <a:r>
              <a:rPr lang="en-GB" altLang="en-US" sz="2800" dirty="0">
                <a:solidFill>
                  <a:srgbClr val="C00000"/>
                </a:solidFill>
              </a:rPr>
              <a:t>Software design</a:t>
            </a:r>
          </a:p>
          <a:p>
            <a:pPr lvl="1"/>
            <a:r>
              <a:rPr lang="en-GB" altLang="en-US" sz="2400" dirty="0"/>
              <a:t>Design a software structure that realises the specification</a:t>
            </a:r>
          </a:p>
          <a:p>
            <a:r>
              <a:rPr lang="en-GB" altLang="en-US" sz="2800" dirty="0"/>
              <a:t>Implementation</a:t>
            </a:r>
          </a:p>
          <a:p>
            <a:pPr lvl="1"/>
            <a:r>
              <a:rPr lang="en-GB" altLang="en-US" sz="2400" dirty="0">
                <a:solidFill>
                  <a:srgbClr val="FF0000"/>
                </a:solidFill>
              </a:rPr>
              <a:t>Translate</a:t>
            </a:r>
            <a:r>
              <a:rPr lang="en-GB" altLang="en-US" sz="2400" dirty="0"/>
              <a:t> this structure into an </a:t>
            </a:r>
            <a:r>
              <a:rPr lang="en-GB" altLang="en-US" sz="2400" dirty="0">
                <a:solidFill>
                  <a:srgbClr val="FF0000"/>
                </a:solidFill>
              </a:rPr>
              <a:t>executable program</a:t>
            </a:r>
          </a:p>
          <a:p>
            <a:r>
              <a:rPr lang="en-GB" altLang="en-US" sz="2800" dirty="0"/>
              <a:t>The activities of design and implementation are closely related and may be inter-leaved</a:t>
            </a:r>
          </a:p>
        </p:txBody>
      </p:sp>
    </p:spTree>
    <p:extLst>
      <p:ext uri="{BB962C8B-B14F-4D97-AF65-F5344CB8AC3E}">
        <p14:creationId xmlns:p14="http://schemas.microsoft.com/office/powerpoint/2010/main" val="1256906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96638" y="400128"/>
            <a:ext cx="8911687" cy="791363"/>
          </a:xfrm>
        </p:spPr>
        <p:txBody>
          <a:bodyPr/>
          <a:lstStyle/>
          <a:p>
            <a:r>
              <a:rPr lang="en-GB" altLang="en-US"/>
              <a:t>Design process activities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2925" y="1496291"/>
            <a:ext cx="8915400" cy="3777622"/>
          </a:xfrm>
        </p:spPr>
        <p:txBody>
          <a:bodyPr>
            <a:normAutofit/>
          </a:bodyPr>
          <a:lstStyle/>
          <a:p>
            <a:r>
              <a:rPr lang="en-GB" altLang="en-US" sz="2400" dirty="0"/>
              <a:t>Architectural design</a:t>
            </a:r>
          </a:p>
          <a:p>
            <a:r>
              <a:rPr lang="en-GB" altLang="en-US" sz="2400" dirty="0"/>
              <a:t>Abstract specification</a:t>
            </a:r>
          </a:p>
          <a:p>
            <a:r>
              <a:rPr lang="en-GB" altLang="en-US" sz="2400" dirty="0"/>
              <a:t>Interface design</a:t>
            </a:r>
          </a:p>
          <a:p>
            <a:r>
              <a:rPr lang="en-GB" altLang="en-US" sz="2400" dirty="0"/>
              <a:t>Component design</a:t>
            </a:r>
          </a:p>
          <a:p>
            <a:r>
              <a:rPr lang="en-GB" altLang="en-US" sz="2400" dirty="0"/>
              <a:t>Data structure design</a:t>
            </a:r>
          </a:p>
          <a:p>
            <a:r>
              <a:rPr lang="en-GB" altLang="en-US" sz="2400" dirty="0"/>
              <a:t>Algorithm design</a:t>
            </a:r>
          </a:p>
        </p:txBody>
      </p:sp>
    </p:spTree>
    <p:extLst>
      <p:ext uri="{BB962C8B-B14F-4D97-AF65-F5344CB8AC3E}">
        <p14:creationId xmlns:p14="http://schemas.microsoft.com/office/powerpoint/2010/main" val="900832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software design process</a:t>
            </a:r>
          </a:p>
        </p:txBody>
      </p:sp>
      <p:pic>
        <p:nvPicPr>
          <p:cNvPr id="75781" name="Picture 5" descr="design-process.eps                                             00002CD2Docs                           B1931E2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574" y="2141531"/>
            <a:ext cx="8642610" cy="338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481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2925" y="261583"/>
            <a:ext cx="8911687" cy="929908"/>
          </a:xfrm>
        </p:spPr>
        <p:txBody>
          <a:bodyPr/>
          <a:lstStyle/>
          <a:p>
            <a:r>
              <a:rPr lang="en-GB" altLang="en-US" dirty="0"/>
              <a:t>Design methods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9212" y="1302327"/>
            <a:ext cx="8915400" cy="4710545"/>
          </a:xfrm>
        </p:spPr>
        <p:txBody>
          <a:bodyPr>
            <a:noAutofit/>
          </a:bodyPr>
          <a:lstStyle/>
          <a:p>
            <a:r>
              <a:rPr lang="en-GB" altLang="en-US" sz="2800" dirty="0">
                <a:solidFill>
                  <a:srgbClr val="FF0000"/>
                </a:solidFill>
              </a:rPr>
              <a:t>Systematic</a:t>
            </a:r>
            <a:r>
              <a:rPr lang="en-GB" altLang="en-US" sz="2800" dirty="0"/>
              <a:t> approaches to </a:t>
            </a:r>
            <a:r>
              <a:rPr lang="en-GB" altLang="en-US" sz="2800" dirty="0">
                <a:solidFill>
                  <a:srgbClr val="FF0000"/>
                </a:solidFill>
              </a:rPr>
              <a:t>developing</a:t>
            </a:r>
            <a:r>
              <a:rPr lang="en-GB" altLang="en-US" sz="2800" dirty="0"/>
              <a:t> a </a:t>
            </a:r>
            <a:r>
              <a:rPr lang="en-GB" altLang="en-US" sz="2800" dirty="0">
                <a:solidFill>
                  <a:srgbClr val="FF0000"/>
                </a:solidFill>
              </a:rPr>
              <a:t>software design</a:t>
            </a:r>
          </a:p>
          <a:p>
            <a:r>
              <a:rPr lang="en-GB" altLang="en-US" sz="2800" dirty="0"/>
              <a:t>The design is usually documented as a set of </a:t>
            </a:r>
            <a:r>
              <a:rPr lang="en-GB" altLang="en-US" sz="2800" dirty="0">
                <a:solidFill>
                  <a:srgbClr val="FF0000"/>
                </a:solidFill>
              </a:rPr>
              <a:t>graphical models</a:t>
            </a:r>
          </a:p>
          <a:p>
            <a:r>
              <a:rPr lang="en-GB" altLang="en-US" sz="2800" dirty="0"/>
              <a:t>Possible models</a:t>
            </a:r>
          </a:p>
          <a:p>
            <a:pPr lvl="1"/>
            <a:r>
              <a:rPr lang="en-GB" altLang="en-US" sz="2400" dirty="0"/>
              <a:t>Data-flow model</a:t>
            </a:r>
          </a:p>
          <a:p>
            <a:pPr lvl="1"/>
            <a:r>
              <a:rPr lang="en-GB" altLang="en-US" sz="2400" dirty="0"/>
              <a:t>Entity-relation-attribute model</a:t>
            </a:r>
          </a:p>
          <a:p>
            <a:pPr lvl="1"/>
            <a:r>
              <a:rPr lang="en-GB" altLang="en-US" sz="2400" dirty="0"/>
              <a:t>Structural </a:t>
            </a:r>
            <a:r>
              <a:rPr lang="en-GB" altLang="en-US" sz="2400" dirty="0" smtClean="0"/>
              <a:t>model </a:t>
            </a:r>
            <a:r>
              <a:rPr lang="en-GB" alt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Display the </a:t>
            </a:r>
            <a:r>
              <a:rPr lang="en-US" dirty="0">
                <a:solidFill>
                  <a:srgbClr val="FF0000"/>
                </a:solidFill>
              </a:rPr>
              <a:t>organization of a system in terms of the components that </a:t>
            </a:r>
            <a:r>
              <a:rPr lang="en-US" dirty="0" smtClean="0">
                <a:solidFill>
                  <a:srgbClr val="FF0000"/>
                </a:solidFill>
              </a:rPr>
              <a:t>make </a:t>
            </a:r>
            <a:r>
              <a:rPr lang="en-US" dirty="0">
                <a:solidFill>
                  <a:srgbClr val="FF0000"/>
                </a:solidFill>
              </a:rPr>
              <a:t>up that system and their relationships. </a:t>
            </a:r>
            <a:r>
              <a:rPr lang="en-GB" altLang="en-US" dirty="0" smtClean="0">
                <a:solidFill>
                  <a:srgbClr val="FF0000"/>
                </a:solidFill>
              </a:rPr>
              <a:t>)</a:t>
            </a:r>
            <a:endParaRPr lang="en-GB" altLang="en-US" dirty="0">
              <a:solidFill>
                <a:srgbClr val="FF0000"/>
              </a:solidFill>
            </a:endParaRPr>
          </a:p>
          <a:p>
            <a:pPr lvl="1"/>
            <a:r>
              <a:rPr lang="en-GB" altLang="en-US" sz="2400" dirty="0"/>
              <a:t>Object models</a:t>
            </a:r>
          </a:p>
        </p:txBody>
      </p:sp>
    </p:spTree>
    <p:extLst>
      <p:ext uri="{BB962C8B-B14F-4D97-AF65-F5344CB8AC3E}">
        <p14:creationId xmlns:p14="http://schemas.microsoft.com/office/powerpoint/2010/main" val="1233211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Programming and debugging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9212" y="1671782"/>
            <a:ext cx="8915400" cy="3777622"/>
          </a:xfrm>
        </p:spPr>
        <p:txBody>
          <a:bodyPr>
            <a:normAutofit/>
          </a:bodyPr>
          <a:lstStyle/>
          <a:p>
            <a:r>
              <a:rPr lang="en-GB" altLang="en-US" sz="2400" dirty="0">
                <a:solidFill>
                  <a:srgbClr val="FF0000"/>
                </a:solidFill>
              </a:rPr>
              <a:t>Translating a design </a:t>
            </a:r>
            <a:r>
              <a:rPr lang="en-GB" altLang="en-US" sz="2400" dirty="0"/>
              <a:t>into a </a:t>
            </a:r>
            <a:r>
              <a:rPr lang="en-GB" altLang="en-US" sz="2400" dirty="0">
                <a:solidFill>
                  <a:srgbClr val="FF0000"/>
                </a:solidFill>
              </a:rPr>
              <a:t>program</a:t>
            </a:r>
            <a:r>
              <a:rPr lang="en-GB" altLang="en-US" sz="2400" dirty="0"/>
              <a:t> and removing errors from that program</a:t>
            </a:r>
          </a:p>
          <a:p>
            <a:r>
              <a:rPr lang="en-GB" altLang="en-US" sz="2400" dirty="0"/>
              <a:t>Programming is a </a:t>
            </a:r>
            <a:r>
              <a:rPr lang="en-GB" altLang="en-US" sz="2400" dirty="0">
                <a:solidFill>
                  <a:srgbClr val="FF0000"/>
                </a:solidFill>
              </a:rPr>
              <a:t>personal activity </a:t>
            </a:r>
            <a:r>
              <a:rPr lang="en-GB" altLang="en-US" sz="2400" dirty="0"/>
              <a:t>- there is </a:t>
            </a:r>
            <a:r>
              <a:rPr lang="en-GB" altLang="en-US" sz="2400" dirty="0">
                <a:solidFill>
                  <a:srgbClr val="FF0000"/>
                </a:solidFill>
              </a:rPr>
              <a:t>no generic programming process</a:t>
            </a:r>
          </a:p>
          <a:p>
            <a:r>
              <a:rPr lang="en-GB" altLang="en-US" sz="2400" dirty="0"/>
              <a:t>Programmers </a:t>
            </a:r>
            <a:r>
              <a:rPr lang="en-GB" altLang="en-US" sz="2400" dirty="0">
                <a:solidFill>
                  <a:srgbClr val="FF0000"/>
                </a:solidFill>
              </a:rPr>
              <a:t>carry out some program testing </a:t>
            </a:r>
            <a:r>
              <a:rPr lang="en-GB" altLang="en-US" sz="2400" dirty="0"/>
              <a:t>to </a:t>
            </a:r>
            <a:r>
              <a:rPr lang="en-GB" altLang="en-US" sz="2400" dirty="0">
                <a:solidFill>
                  <a:srgbClr val="FF0000"/>
                </a:solidFill>
              </a:rPr>
              <a:t>discover faults</a:t>
            </a:r>
            <a:r>
              <a:rPr lang="en-GB" altLang="en-US" sz="2400" dirty="0"/>
              <a:t> in the program and remove these faults in the debugging process</a:t>
            </a:r>
          </a:p>
        </p:txBody>
      </p:sp>
    </p:spTree>
    <p:extLst>
      <p:ext uri="{BB962C8B-B14F-4D97-AF65-F5344CB8AC3E}">
        <p14:creationId xmlns:p14="http://schemas.microsoft.com/office/powerpoint/2010/main" val="2189270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12243" y="374728"/>
            <a:ext cx="8911687" cy="862945"/>
          </a:xfrm>
        </p:spPr>
        <p:txBody>
          <a:bodyPr/>
          <a:lstStyle/>
          <a:p>
            <a:r>
              <a:rPr lang="en-GB" altLang="en-US" dirty="0"/>
              <a:t>The debugging process</a:t>
            </a:r>
          </a:p>
        </p:txBody>
      </p:sp>
      <p:sp>
        <p:nvSpPr>
          <p:cNvPr id="2" name="Rectangle 1"/>
          <p:cNvSpPr/>
          <p:nvPr/>
        </p:nvSpPr>
        <p:spPr>
          <a:xfrm>
            <a:off x="1265381" y="1237674"/>
            <a:ext cx="100306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1D35"/>
                </a:solidFill>
              </a:rPr>
              <a:t>The debugging process involves </a:t>
            </a:r>
            <a:r>
              <a:rPr lang="en-US" sz="2800" dirty="0" smtClean="0">
                <a:solidFill>
                  <a:srgbClr val="C00000"/>
                </a:solidFill>
              </a:rPr>
              <a:t>finding</a:t>
            </a:r>
            <a:r>
              <a:rPr lang="en-US" sz="2800" dirty="0" smtClean="0">
                <a:solidFill>
                  <a:srgbClr val="001D35"/>
                </a:solidFill>
              </a:rPr>
              <a:t> and </a:t>
            </a:r>
            <a:r>
              <a:rPr lang="en-US" sz="2800" dirty="0" smtClean="0">
                <a:solidFill>
                  <a:srgbClr val="C00000"/>
                </a:solidFill>
              </a:rPr>
              <a:t>fixing errors </a:t>
            </a:r>
            <a:r>
              <a:rPr lang="en-US" sz="2800" dirty="0" smtClean="0">
                <a:solidFill>
                  <a:srgbClr val="001D35"/>
                </a:solidFill>
              </a:rPr>
              <a:t>or bugs in software.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1D35"/>
                </a:solidFill>
              </a:rPr>
              <a:t>It </a:t>
            </a:r>
            <a:r>
              <a:rPr lang="en-US" sz="2800" dirty="0">
                <a:solidFill>
                  <a:srgbClr val="001D35"/>
                </a:solidFill>
              </a:rPr>
              <a:t>typically includes </a:t>
            </a:r>
            <a:r>
              <a:rPr lang="en-US" sz="2800" dirty="0">
                <a:solidFill>
                  <a:srgbClr val="C00000"/>
                </a:solidFill>
              </a:rPr>
              <a:t>reproducing</a:t>
            </a:r>
            <a:r>
              <a:rPr lang="en-US" sz="2800" dirty="0">
                <a:solidFill>
                  <a:srgbClr val="001D35"/>
                </a:solidFill>
              </a:rPr>
              <a:t> the bug, </a:t>
            </a:r>
            <a:r>
              <a:rPr lang="en-US" sz="2800" dirty="0">
                <a:solidFill>
                  <a:srgbClr val="C00000"/>
                </a:solidFill>
              </a:rPr>
              <a:t>locating it, identifying the root cause</a:t>
            </a:r>
            <a:r>
              <a:rPr lang="en-US" sz="2800" dirty="0">
                <a:solidFill>
                  <a:srgbClr val="001D35"/>
                </a:solidFill>
              </a:rPr>
              <a:t>, fixing it, testing the fix, and documenting the process. 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" t="18716" r="7887" b="7738"/>
          <a:stretch/>
        </p:blipFill>
        <p:spPr>
          <a:xfrm>
            <a:off x="3029527" y="3565237"/>
            <a:ext cx="6797964" cy="318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33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r>
              <a:rPr lang="en-GB" altLang="en-US" sz="2400" dirty="0"/>
              <a:t>To introduce software process models</a:t>
            </a:r>
          </a:p>
          <a:p>
            <a:r>
              <a:rPr lang="en-GB" altLang="en-US" sz="2400" dirty="0"/>
              <a:t>To describe a number of different process models and when they may be used</a:t>
            </a:r>
          </a:p>
          <a:p>
            <a:r>
              <a:rPr lang="en-GB" altLang="en-US" sz="2400" dirty="0"/>
              <a:t>To describe outline process models for requirements engineering, software development, testing and evolution</a:t>
            </a:r>
          </a:p>
          <a:p>
            <a:r>
              <a:rPr lang="en-GB" altLang="en-US" sz="2400" dirty="0"/>
              <a:t>To introduce CASE technology to support software process </a:t>
            </a:r>
            <a:r>
              <a:rPr lang="en-GB" altLang="en-US" sz="2400" dirty="0" smtClean="0"/>
              <a:t>activities</a:t>
            </a:r>
          </a:p>
          <a:p>
            <a:endParaRPr lang="en-GB" altLang="en-US" sz="2400" dirty="0"/>
          </a:p>
          <a:p>
            <a:pPr marL="0" indent="0">
              <a:buNone/>
            </a:pPr>
            <a:r>
              <a:rPr lang="en-GB" altLang="en-US" sz="2400" dirty="0" smtClean="0"/>
              <a:t>Note:</a:t>
            </a:r>
            <a:r>
              <a:rPr lang="en-US" dirty="0"/>
              <a:t> </a:t>
            </a:r>
            <a:r>
              <a:rPr lang="en-US" dirty="0" smtClean="0"/>
              <a:t>CASE (Computer-Aided </a:t>
            </a:r>
            <a:r>
              <a:rPr lang="en-US" dirty="0"/>
              <a:t>Software </a:t>
            </a:r>
            <a:r>
              <a:rPr lang="en-US" dirty="0" smtClean="0"/>
              <a:t>Engineering)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3143958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89212" y="208473"/>
            <a:ext cx="8911687" cy="1280890"/>
          </a:xfrm>
        </p:spPr>
        <p:txBody>
          <a:bodyPr/>
          <a:lstStyle/>
          <a:p>
            <a:r>
              <a:rPr lang="en-GB" altLang="en-US"/>
              <a:t>Software validation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5499" y="1394691"/>
            <a:ext cx="8915400" cy="3777622"/>
          </a:xfrm>
        </p:spPr>
        <p:txBody>
          <a:bodyPr>
            <a:normAutofit/>
          </a:bodyPr>
          <a:lstStyle/>
          <a:p>
            <a:r>
              <a:rPr lang="en-GB" altLang="en-US" sz="2400" dirty="0">
                <a:solidFill>
                  <a:srgbClr val="FF0000"/>
                </a:solidFill>
              </a:rPr>
              <a:t>Verification and validation </a:t>
            </a:r>
            <a:r>
              <a:rPr lang="en-GB" altLang="en-US" sz="2400" dirty="0"/>
              <a:t>is intended to show that a system </a:t>
            </a:r>
            <a:r>
              <a:rPr lang="en-GB" altLang="en-US" sz="2400" dirty="0">
                <a:solidFill>
                  <a:srgbClr val="FF0000"/>
                </a:solidFill>
              </a:rPr>
              <a:t>conforms</a:t>
            </a:r>
            <a:r>
              <a:rPr lang="en-GB" altLang="en-US" sz="2400" dirty="0"/>
              <a:t> to its </a:t>
            </a:r>
            <a:r>
              <a:rPr lang="en-GB" altLang="en-US" sz="2400" dirty="0">
                <a:solidFill>
                  <a:srgbClr val="FF0000"/>
                </a:solidFill>
              </a:rPr>
              <a:t>specification</a:t>
            </a:r>
            <a:r>
              <a:rPr lang="en-GB" altLang="en-US" sz="2400" dirty="0"/>
              <a:t> and </a:t>
            </a:r>
            <a:r>
              <a:rPr lang="en-GB" altLang="en-US" sz="2400" dirty="0">
                <a:solidFill>
                  <a:srgbClr val="FF0000"/>
                </a:solidFill>
              </a:rPr>
              <a:t>meets the requirements </a:t>
            </a:r>
            <a:r>
              <a:rPr lang="en-GB" altLang="en-US" sz="2400" dirty="0"/>
              <a:t>of the </a:t>
            </a:r>
            <a:r>
              <a:rPr lang="en-GB" altLang="en-US" sz="2400" dirty="0">
                <a:solidFill>
                  <a:srgbClr val="FF0000"/>
                </a:solidFill>
              </a:rPr>
              <a:t>system customer</a:t>
            </a:r>
          </a:p>
          <a:p>
            <a:r>
              <a:rPr lang="en-GB" altLang="en-US" sz="2400" dirty="0"/>
              <a:t>Involves </a:t>
            </a:r>
            <a:r>
              <a:rPr lang="en-GB" altLang="en-US" sz="2400" dirty="0">
                <a:solidFill>
                  <a:srgbClr val="FF0000"/>
                </a:solidFill>
              </a:rPr>
              <a:t>checking</a:t>
            </a:r>
            <a:r>
              <a:rPr lang="en-GB" altLang="en-US" sz="2400" dirty="0"/>
              <a:t> and </a:t>
            </a:r>
            <a:r>
              <a:rPr lang="en-GB" altLang="en-US" sz="2400" dirty="0">
                <a:solidFill>
                  <a:srgbClr val="FF0000"/>
                </a:solidFill>
              </a:rPr>
              <a:t>review processes </a:t>
            </a:r>
            <a:r>
              <a:rPr lang="en-GB" altLang="en-US" sz="2400" dirty="0"/>
              <a:t>and </a:t>
            </a:r>
            <a:r>
              <a:rPr lang="en-GB" altLang="en-US" sz="2400" dirty="0">
                <a:solidFill>
                  <a:srgbClr val="FF0000"/>
                </a:solidFill>
              </a:rPr>
              <a:t>system testing</a:t>
            </a:r>
          </a:p>
          <a:p>
            <a:r>
              <a:rPr lang="en-GB" altLang="en-US" sz="2400" dirty="0"/>
              <a:t>System testing involves </a:t>
            </a:r>
            <a:r>
              <a:rPr lang="en-GB" altLang="en-US" sz="2400" dirty="0">
                <a:solidFill>
                  <a:srgbClr val="FF0000"/>
                </a:solidFill>
              </a:rPr>
              <a:t>executing the system </a:t>
            </a:r>
            <a:r>
              <a:rPr lang="en-GB" altLang="en-US" sz="2400" dirty="0"/>
              <a:t>with </a:t>
            </a:r>
            <a:r>
              <a:rPr lang="en-GB" altLang="en-US" sz="2400" dirty="0">
                <a:solidFill>
                  <a:srgbClr val="FF0000"/>
                </a:solidFill>
              </a:rPr>
              <a:t>test cases that are derived from the specification </a:t>
            </a:r>
            <a:r>
              <a:rPr lang="en-GB" altLang="en-US" sz="2400" dirty="0"/>
              <a:t>of the real data to be processed by the system</a:t>
            </a:r>
          </a:p>
        </p:txBody>
      </p:sp>
    </p:spTree>
    <p:extLst>
      <p:ext uri="{BB962C8B-B14F-4D97-AF65-F5344CB8AC3E}">
        <p14:creationId xmlns:p14="http://schemas.microsoft.com/office/powerpoint/2010/main" val="2076663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474" y="0"/>
            <a:ext cx="8911687" cy="1280890"/>
          </a:xfrm>
        </p:spPr>
        <p:txBody>
          <a:bodyPr/>
          <a:lstStyle/>
          <a:p>
            <a:r>
              <a:rPr lang="en-GB" altLang="en-US" dirty="0"/>
              <a:t>Testing stages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4474" y="947774"/>
            <a:ext cx="7801294" cy="4130097"/>
          </a:xfrm>
        </p:spPr>
        <p:txBody>
          <a:bodyPr>
            <a:noAutofit/>
          </a:bodyPr>
          <a:lstStyle/>
          <a:p>
            <a:r>
              <a:rPr lang="en-GB" altLang="en-US" sz="2400" dirty="0">
                <a:solidFill>
                  <a:srgbClr val="C00000"/>
                </a:solidFill>
              </a:rPr>
              <a:t>Unit testing</a:t>
            </a:r>
          </a:p>
          <a:p>
            <a:pPr lvl="1"/>
            <a:r>
              <a:rPr lang="en-GB" altLang="en-US" sz="2000" dirty="0"/>
              <a:t>Individual components are tested</a:t>
            </a:r>
          </a:p>
          <a:p>
            <a:r>
              <a:rPr lang="en-GB" altLang="en-US" sz="2400" dirty="0">
                <a:solidFill>
                  <a:srgbClr val="C00000"/>
                </a:solidFill>
              </a:rPr>
              <a:t>Module testing</a:t>
            </a:r>
          </a:p>
          <a:p>
            <a:pPr lvl="1"/>
            <a:r>
              <a:rPr lang="en-GB" altLang="en-US" sz="2000" dirty="0"/>
              <a:t>Related collections of dependent components are tested</a:t>
            </a:r>
          </a:p>
          <a:p>
            <a:r>
              <a:rPr lang="en-GB" altLang="en-US" sz="2400" dirty="0">
                <a:solidFill>
                  <a:srgbClr val="C00000"/>
                </a:solidFill>
              </a:rPr>
              <a:t>Sub-system testing</a:t>
            </a:r>
          </a:p>
          <a:p>
            <a:pPr lvl="1"/>
            <a:r>
              <a:rPr lang="en-GB" altLang="en-US" sz="2000" dirty="0"/>
              <a:t>Modules are integrated into sub-systems and tested. The focus here should be on interface testing</a:t>
            </a:r>
          </a:p>
          <a:p>
            <a:r>
              <a:rPr lang="en-GB" altLang="en-US" sz="2400" dirty="0">
                <a:solidFill>
                  <a:srgbClr val="C00000"/>
                </a:solidFill>
              </a:rPr>
              <a:t>System testing</a:t>
            </a:r>
          </a:p>
          <a:p>
            <a:pPr lvl="1"/>
            <a:r>
              <a:rPr lang="en-GB" altLang="en-US" sz="2000" dirty="0"/>
              <a:t>Testing of the system as a whole. Testing of emergent properties</a:t>
            </a:r>
          </a:p>
          <a:p>
            <a:r>
              <a:rPr lang="en-GB" altLang="en-US" sz="2400" dirty="0">
                <a:solidFill>
                  <a:srgbClr val="C00000"/>
                </a:solidFill>
              </a:rPr>
              <a:t>Acceptance testing</a:t>
            </a:r>
          </a:p>
          <a:p>
            <a:pPr lvl="1"/>
            <a:r>
              <a:rPr lang="en-GB" altLang="en-US" sz="2000" dirty="0"/>
              <a:t>Testing with customer data to check that it is acceptable</a:t>
            </a:r>
          </a:p>
        </p:txBody>
      </p:sp>
    </p:spTree>
    <p:extLst>
      <p:ext uri="{BB962C8B-B14F-4D97-AF65-F5344CB8AC3E}">
        <p14:creationId xmlns:p14="http://schemas.microsoft.com/office/powerpoint/2010/main" val="706957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1288" y="166255"/>
            <a:ext cx="8911687" cy="1280890"/>
          </a:xfrm>
        </p:spPr>
        <p:txBody>
          <a:bodyPr/>
          <a:lstStyle/>
          <a:p>
            <a:r>
              <a:rPr lang="en-GB" altLang="en-US" dirty="0"/>
              <a:t>Software evolution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1288" y="979056"/>
            <a:ext cx="8915400" cy="3777622"/>
          </a:xfrm>
        </p:spPr>
        <p:txBody>
          <a:bodyPr>
            <a:normAutofit/>
          </a:bodyPr>
          <a:lstStyle/>
          <a:p>
            <a:r>
              <a:rPr lang="en-GB" altLang="en-US" sz="2400" dirty="0"/>
              <a:t>Software is </a:t>
            </a:r>
            <a:r>
              <a:rPr lang="en-GB" altLang="en-US" sz="2400" dirty="0">
                <a:solidFill>
                  <a:srgbClr val="FF0000"/>
                </a:solidFill>
              </a:rPr>
              <a:t>inherently</a:t>
            </a:r>
            <a:r>
              <a:rPr lang="en-GB" altLang="en-US" sz="2400" dirty="0"/>
              <a:t> </a:t>
            </a:r>
            <a:r>
              <a:rPr lang="en-GB" altLang="en-US" sz="2400" dirty="0">
                <a:solidFill>
                  <a:srgbClr val="FF0000"/>
                </a:solidFill>
              </a:rPr>
              <a:t>flexible</a:t>
            </a:r>
            <a:r>
              <a:rPr lang="en-GB" altLang="en-US" sz="2400" dirty="0"/>
              <a:t> and can </a:t>
            </a:r>
            <a:r>
              <a:rPr lang="en-GB" altLang="en-US" sz="2400" dirty="0">
                <a:solidFill>
                  <a:srgbClr val="FF0000"/>
                </a:solidFill>
              </a:rPr>
              <a:t>change</a:t>
            </a:r>
            <a:r>
              <a:rPr lang="en-GB" altLang="en-US" sz="2400" dirty="0"/>
              <a:t>. </a:t>
            </a:r>
          </a:p>
          <a:p>
            <a:r>
              <a:rPr lang="en-GB" altLang="en-US" sz="2400" dirty="0"/>
              <a:t>As requirements change through changing business circumstances, the software that supports the business must also evolve and change</a:t>
            </a:r>
          </a:p>
          <a:p>
            <a:r>
              <a:rPr lang="en-GB" altLang="en-US" sz="2400" dirty="0"/>
              <a:t>Although there has been a </a:t>
            </a:r>
            <a:r>
              <a:rPr lang="en-GB" altLang="en-US" sz="2400" dirty="0" smtClean="0"/>
              <a:t>difference </a:t>
            </a:r>
            <a:r>
              <a:rPr lang="en-GB" altLang="en-US" sz="2400" dirty="0"/>
              <a:t>between development and evolution </a:t>
            </a:r>
            <a:r>
              <a:rPr lang="en-GB" altLang="en-US" sz="2400" dirty="0" smtClean="0"/>
              <a:t>.</a:t>
            </a:r>
            <a:endParaRPr lang="en-GB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73" y="3348182"/>
            <a:ext cx="7019636" cy="350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9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2925" y="245419"/>
            <a:ext cx="8911687" cy="1280890"/>
          </a:xfrm>
        </p:spPr>
        <p:txBody>
          <a:bodyPr/>
          <a:lstStyle/>
          <a:p>
            <a:r>
              <a:rPr lang="en-GB" altLang="en-US" sz="3613" dirty="0"/>
              <a:t>Automated process support </a:t>
            </a:r>
            <a:r>
              <a:rPr lang="en-GB" altLang="en-US" sz="3613" dirty="0">
                <a:solidFill>
                  <a:srgbClr val="FF0000"/>
                </a:solidFill>
              </a:rPr>
              <a:t>(CASE)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2925" y="1265382"/>
            <a:ext cx="8915400" cy="3777622"/>
          </a:xfrm>
        </p:spPr>
        <p:txBody>
          <a:bodyPr>
            <a:noAutofit/>
          </a:bodyPr>
          <a:lstStyle/>
          <a:p>
            <a:r>
              <a:rPr lang="en-GB" altLang="en-US" sz="2800" dirty="0">
                <a:solidFill>
                  <a:srgbClr val="FF0000"/>
                </a:solidFill>
              </a:rPr>
              <a:t>Computer-aided software engineering </a:t>
            </a:r>
            <a:r>
              <a:rPr lang="en-GB" altLang="en-US" sz="2800" dirty="0"/>
              <a:t>(CASE) is </a:t>
            </a:r>
            <a:r>
              <a:rPr lang="en-GB" altLang="en-US" sz="2800" dirty="0">
                <a:solidFill>
                  <a:srgbClr val="FF0000"/>
                </a:solidFill>
              </a:rPr>
              <a:t>software to support software development and evolution </a:t>
            </a:r>
            <a:r>
              <a:rPr lang="en-GB" altLang="en-US" sz="2800" dirty="0" smtClean="0">
                <a:solidFill>
                  <a:srgbClr val="FF0000"/>
                </a:solidFill>
              </a:rPr>
              <a:t>processes</a:t>
            </a:r>
            <a:endParaRPr lang="en-GB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0752" y="2952454"/>
            <a:ext cx="9335803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65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2925" y="245419"/>
            <a:ext cx="8911687" cy="1280890"/>
          </a:xfrm>
        </p:spPr>
        <p:txBody>
          <a:bodyPr/>
          <a:lstStyle/>
          <a:p>
            <a:r>
              <a:rPr lang="en-GB" altLang="en-US" sz="3613" dirty="0"/>
              <a:t>Automated process support </a:t>
            </a:r>
            <a:r>
              <a:rPr lang="en-GB" altLang="en-US" sz="3613" dirty="0">
                <a:solidFill>
                  <a:srgbClr val="FF0000"/>
                </a:solidFill>
              </a:rPr>
              <a:t>(CASE)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2925" y="1265382"/>
            <a:ext cx="8915400" cy="3777622"/>
          </a:xfrm>
        </p:spPr>
        <p:txBody>
          <a:bodyPr>
            <a:noAutofit/>
          </a:bodyPr>
          <a:lstStyle/>
          <a:p>
            <a:r>
              <a:rPr lang="en-GB" altLang="en-US" sz="2800" dirty="0" smtClean="0"/>
              <a:t>Activity </a:t>
            </a:r>
            <a:r>
              <a:rPr lang="en-GB" altLang="en-US" sz="2800" dirty="0"/>
              <a:t>automation</a:t>
            </a:r>
          </a:p>
          <a:p>
            <a:pPr lvl="1"/>
            <a:r>
              <a:rPr lang="en-GB" altLang="en-US" sz="2400" dirty="0">
                <a:solidFill>
                  <a:srgbClr val="FF0000"/>
                </a:solidFill>
              </a:rPr>
              <a:t>Graphical editors </a:t>
            </a:r>
            <a:r>
              <a:rPr lang="en-GB" altLang="en-US" sz="2400" dirty="0"/>
              <a:t>for system model development</a:t>
            </a:r>
          </a:p>
          <a:p>
            <a:pPr lvl="1"/>
            <a:r>
              <a:rPr lang="en-GB" altLang="en-US" sz="2400" dirty="0">
                <a:solidFill>
                  <a:srgbClr val="FF0000"/>
                </a:solidFill>
              </a:rPr>
              <a:t>Data dictionary </a:t>
            </a:r>
            <a:r>
              <a:rPr lang="en-GB" altLang="en-US" sz="2400" dirty="0"/>
              <a:t>to manage design entities</a:t>
            </a:r>
          </a:p>
          <a:p>
            <a:pPr lvl="1"/>
            <a:r>
              <a:rPr lang="en-GB" altLang="en-US" sz="2400" dirty="0">
                <a:solidFill>
                  <a:srgbClr val="FF0000"/>
                </a:solidFill>
              </a:rPr>
              <a:t>Graphical UI builder </a:t>
            </a:r>
            <a:r>
              <a:rPr lang="en-GB" altLang="en-US" sz="2400" dirty="0"/>
              <a:t>for user interface construction</a:t>
            </a:r>
          </a:p>
          <a:p>
            <a:pPr lvl="1"/>
            <a:r>
              <a:rPr lang="en-GB" altLang="en-US" sz="2400" dirty="0">
                <a:solidFill>
                  <a:srgbClr val="FF0000"/>
                </a:solidFill>
              </a:rPr>
              <a:t>Debuggers</a:t>
            </a:r>
            <a:r>
              <a:rPr lang="en-GB" altLang="en-US" sz="2400" dirty="0"/>
              <a:t> to support program fault finding</a:t>
            </a:r>
          </a:p>
          <a:p>
            <a:pPr lvl="1"/>
            <a:r>
              <a:rPr lang="en-GB" altLang="en-US" sz="2400" dirty="0">
                <a:solidFill>
                  <a:srgbClr val="FF0000"/>
                </a:solidFill>
              </a:rPr>
              <a:t>Automated translators </a:t>
            </a:r>
            <a:r>
              <a:rPr lang="en-GB" altLang="en-US" sz="2400" dirty="0"/>
              <a:t>to generate new versions of a program</a:t>
            </a:r>
          </a:p>
        </p:txBody>
      </p:sp>
    </p:spTree>
    <p:extLst>
      <p:ext uri="{BB962C8B-B14F-4D97-AF65-F5344CB8AC3E}">
        <p14:creationId xmlns:p14="http://schemas.microsoft.com/office/powerpoint/2010/main" val="28819988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3616" y="263891"/>
            <a:ext cx="7881112" cy="733636"/>
          </a:xfrm>
        </p:spPr>
        <p:txBody>
          <a:bodyPr/>
          <a:lstStyle/>
          <a:p>
            <a:r>
              <a:rPr lang="en-GB" altLang="en-US" sz="3613" dirty="0"/>
              <a:t>Automated process support </a:t>
            </a:r>
            <a:r>
              <a:rPr lang="en-GB" altLang="en-US" sz="3613" dirty="0">
                <a:solidFill>
                  <a:srgbClr val="FF0000"/>
                </a:solidFill>
              </a:rPr>
              <a:t>(CASE)</a:t>
            </a:r>
            <a:endParaRPr lang="en-GB" alt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7038" y="1342731"/>
            <a:ext cx="9459034" cy="503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12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altLang="en-US"/>
              <a:t>The software process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2924" y="1496291"/>
            <a:ext cx="8911687" cy="4414931"/>
          </a:xfrm>
          <a:noFill/>
          <a:ln/>
        </p:spPr>
        <p:txBody>
          <a:bodyPr>
            <a:normAutofit/>
          </a:bodyPr>
          <a:lstStyle/>
          <a:p>
            <a:r>
              <a:rPr lang="en-GB" altLang="en-US" sz="2400" dirty="0"/>
              <a:t>A structured set of activities required to develop a </a:t>
            </a:r>
            <a:br>
              <a:rPr lang="en-GB" altLang="en-US" sz="2400" dirty="0"/>
            </a:br>
            <a:r>
              <a:rPr lang="en-GB" altLang="en-US" sz="2400" dirty="0"/>
              <a:t>software system</a:t>
            </a:r>
          </a:p>
          <a:p>
            <a:pPr lvl="1"/>
            <a:r>
              <a:rPr lang="en-GB" altLang="en-US" sz="2000" dirty="0"/>
              <a:t>Specification</a:t>
            </a:r>
          </a:p>
          <a:p>
            <a:pPr lvl="1"/>
            <a:r>
              <a:rPr lang="en-GB" altLang="en-US" sz="2000" dirty="0"/>
              <a:t>Design</a:t>
            </a:r>
          </a:p>
          <a:p>
            <a:pPr lvl="1"/>
            <a:r>
              <a:rPr lang="en-GB" altLang="en-US" sz="2000" dirty="0"/>
              <a:t>Validation</a:t>
            </a:r>
          </a:p>
          <a:p>
            <a:pPr lvl="1"/>
            <a:r>
              <a:rPr lang="en-GB" altLang="en-US" sz="2000" dirty="0"/>
              <a:t>Evolution</a:t>
            </a:r>
          </a:p>
          <a:p>
            <a:r>
              <a:rPr lang="en-GB" altLang="en-US" sz="2400" dirty="0"/>
              <a:t>A software process model is an abstract representation of a process. It presents a description of a process from some particular perspective</a:t>
            </a:r>
          </a:p>
        </p:txBody>
      </p:sp>
    </p:spTree>
    <p:extLst>
      <p:ext uri="{BB962C8B-B14F-4D97-AF65-F5344CB8AC3E}">
        <p14:creationId xmlns:p14="http://schemas.microsoft.com/office/powerpoint/2010/main" val="76975364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6949" y="262912"/>
            <a:ext cx="8548598" cy="780797"/>
          </a:xfrm>
          <a:noFill/>
          <a:ln/>
        </p:spPr>
        <p:txBody>
          <a:bodyPr>
            <a:normAutofit fontScale="90000"/>
          </a:bodyPr>
          <a:lstStyle/>
          <a:p>
            <a:r>
              <a:rPr lang="en-GB" altLang="en-US" dirty="0"/>
              <a:t>Generic software process </a:t>
            </a:r>
            <a:r>
              <a:rPr lang="en-GB" altLang="en-US" dirty="0" smtClean="0"/>
              <a:t>models</a:t>
            </a:r>
            <a:br>
              <a:rPr lang="en-GB" altLang="en-US" dirty="0" smtClean="0"/>
            </a:br>
            <a:endParaRPr lang="en-GB" alt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89018" y="1182256"/>
            <a:ext cx="9241703" cy="5273912"/>
          </a:xfrm>
          <a:noFill/>
          <a:ln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Generic software process models are frameworks that outline the </a:t>
            </a:r>
            <a:r>
              <a:rPr lang="en-US" sz="2000" dirty="0">
                <a:solidFill>
                  <a:srgbClr val="FF0000"/>
                </a:solidFill>
              </a:rPr>
              <a:t>steps needed to design, develop, test, and deliver software.</a:t>
            </a:r>
            <a:r>
              <a:rPr lang="en-US" sz="2000" dirty="0"/>
              <a:t> They include activities like communication, planning, modeling, construction, and </a:t>
            </a:r>
            <a:r>
              <a:rPr lang="en-US" sz="2000" dirty="0" smtClean="0"/>
              <a:t>deployment</a:t>
            </a:r>
          </a:p>
          <a:p>
            <a:r>
              <a:rPr lang="en-GB" altLang="en-US" sz="2400" dirty="0" smtClean="0"/>
              <a:t>The </a:t>
            </a:r>
            <a:r>
              <a:rPr lang="en-GB" altLang="en-US" sz="2400" dirty="0"/>
              <a:t>waterfall model</a:t>
            </a:r>
          </a:p>
          <a:p>
            <a:pPr lvl="1"/>
            <a:r>
              <a:rPr lang="en-GB" altLang="en-US" sz="2000" dirty="0"/>
              <a:t>Separate and distinct phases of specification and development</a:t>
            </a:r>
          </a:p>
          <a:p>
            <a:r>
              <a:rPr lang="en-GB" altLang="en-US" sz="2400" dirty="0"/>
              <a:t>Evolutionary development</a:t>
            </a:r>
          </a:p>
          <a:p>
            <a:pPr lvl="1"/>
            <a:r>
              <a:rPr lang="en-GB" altLang="en-US" sz="2000" dirty="0"/>
              <a:t>Specification and development are interleaved</a:t>
            </a:r>
          </a:p>
          <a:p>
            <a:r>
              <a:rPr lang="en-GB" altLang="en-US" sz="2400" dirty="0"/>
              <a:t>Formal systems development</a:t>
            </a:r>
          </a:p>
          <a:p>
            <a:pPr lvl="1"/>
            <a:r>
              <a:rPr lang="en-GB" altLang="en-US" sz="2000" dirty="0"/>
              <a:t>A mathematical system model is formally transformed to an </a:t>
            </a:r>
            <a:r>
              <a:rPr lang="en-GB" altLang="en-US" sz="2000" dirty="0"/>
              <a:t>implementation (relation algebra in </a:t>
            </a:r>
            <a:r>
              <a:rPr lang="en-GB" altLang="en-US" sz="2000" dirty="0" err="1" smtClean="0"/>
              <a:t>dbms</a:t>
            </a:r>
            <a:r>
              <a:rPr lang="en-GB" altLang="en-US" sz="2000" dirty="0" smtClean="0"/>
              <a:t>, Data Structure )</a:t>
            </a:r>
            <a:endParaRPr lang="en-GB" altLang="en-US" sz="2000" dirty="0"/>
          </a:p>
          <a:p>
            <a:r>
              <a:rPr lang="en-GB" altLang="en-US" sz="2400" dirty="0"/>
              <a:t>Reuse-based development</a:t>
            </a:r>
          </a:p>
          <a:p>
            <a:pPr lvl="1"/>
            <a:r>
              <a:rPr lang="en-GB" altLang="en-US" sz="2000" dirty="0"/>
              <a:t>The system is assembled from existing components</a:t>
            </a:r>
          </a:p>
        </p:txBody>
      </p:sp>
    </p:spTree>
    <p:extLst>
      <p:ext uri="{BB962C8B-B14F-4D97-AF65-F5344CB8AC3E}">
        <p14:creationId xmlns:p14="http://schemas.microsoft.com/office/powerpoint/2010/main" val="177031409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altLang="en-US"/>
              <a:t>Waterfall model</a:t>
            </a:r>
          </a:p>
        </p:txBody>
      </p:sp>
      <p:pic>
        <p:nvPicPr>
          <p:cNvPr id="2765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20" y="1555160"/>
            <a:ext cx="8336677" cy="490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6006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6109" y="457855"/>
            <a:ext cx="8911687" cy="1280890"/>
          </a:xfrm>
          <a:noFill/>
          <a:ln/>
        </p:spPr>
        <p:txBody>
          <a:bodyPr/>
          <a:lstStyle/>
          <a:p>
            <a:r>
              <a:rPr lang="en-GB" altLang="en-US" dirty="0"/>
              <a:t>Waterfall model phases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6109" y="1459345"/>
            <a:ext cx="9038503" cy="4451877"/>
          </a:xfrm>
          <a:noFill/>
          <a:ln/>
        </p:spPr>
        <p:txBody>
          <a:bodyPr>
            <a:normAutofit/>
          </a:bodyPr>
          <a:lstStyle/>
          <a:p>
            <a:r>
              <a:rPr lang="en-GB" altLang="en-US" sz="2400" dirty="0"/>
              <a:t>Requirements analysis and definition</a:t>
            </a:r>
          </a:p>
          <a:p>
            <a:r>
              <a:rPr lang="en-GB" altLang="en-US" sz="2400" dirty="0"/>
              <a:t>System and software design</a:t>
            </a:r>
          </a:p>
          <a:p>
            <a:r>
              <a:rPr lang="en-GB" altLang="en-US" sz="2400" dirty="0"/>
              <a:t>Implementation and unit testing</a:t>
            </a:r>
          </a:p>
          <a:p>
            <a:r>
              <a:rPr lang="en-GB" altLang="en-US" sz="2400" dirty="0"/>
              <a:t>Integration and system testing</a:t>
            </a:r>
          </a:p>
          <a:p>
            <a:r>
              <a:rPr lang="en-GB" altLang="en-US" sz="2400" dirty="0"/>
              <a:t>Operation and maintenance</a:t>
            </a:r>
          </a:p>
          <a:p>
            <a:r>
              <a:rPr lang="en-GB" altLang="en-US" sz="2400" dirty="0"/>
              <a:t>The drawback of the waterfall model is the difficulty of accommodating change after the process is underway</a:t>
            </a:r>
          </a:p>
        </p:txBody>
      </p:sp>
    </p:spTree>
    <p:extLst>
      <p:ext uri="{BB962C8B-B14F-4D97-AF65-F5344CB8AC3E}">
        <p14:creationId xmlns:p14="http://schemas.microsoft.com/office/powerpoint/2010/main" val="14834700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Waterfall model problems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2592925" y="1653309"/>
            <a:ext cx="8915400" cy="3777622"/>
          </a:xfrm>
        </p:spPr>
        <p:txBody>
          <a:bodyPr>
            <a:normAutofit/>
          </a:bodyPr>
          <a:lstStyle/>
          <a:p>
            <a:r>
              <a:rPr lang="en-GB" altLang="en-US" sz="2400" dirty="0"/>
              <a:t>Inflexible partitioning of the project into distinct stages</a:t>
            </a:r>
          </a:p>
          <a:p>
            <a:r>
              <a:rPr lang="en-GB" altLang="en-US" sz="2400" dirty="0"/>
              <a:t>This makes it difficult to respond to changing customer requirements</a:t>
            </a:r>
          </a:p>
          <a:p>
            <a:r>
              <a:rPr lang="en-GB" altLang="en-US" sz="2400" dirty="0"/>
              <a:t>Therefore, this model is only appropriate when the requirements are well-understood</a:t>
            </a:r>
          </a:p>
        </p:txBody>
      </p:sp>
    </p:spTree>
    <p:extLst>
      <p:ext uri="{BB962C8B-B14F-4D97-AF65-F5344CB8AC3E}">
        <p14:creationId xmlns:p14="http://schemas.microsoft.com/office/powerpoint/2010/main" val="305324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39103" y="430146"/>
            <a:ext cx="8911687" cy="1280890"/>
          </a:xfrm>
          <a:noFill/>
          <a:ln/>
        </p:spPr>
        <p:txBody>
          <a:bodyPr/>
          <a:lstStyle/>
          <a:p>
            <a:r>
              <a:rPr lang="en-GB" altLang="en-US" dirty="0"/>
              <a:t>Evolutionary development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9103" y="3151512"/>
            <a:ext cx="6453189" cy="1944239"/>
          </a:xfrm>
          <a:noFill/>
          <a:ln/>
        </p:spPr>
        <p:txBody>
          <a:bodyPr>
            <a:normAutofit/>
          </a:bodyPr>
          <a:lstStyle/>
          <a:p>
            <a:pPr lvl="1"/>
            <a:r>
              <a:rPr lang="en-GB" altLang="en-US" sz="2000" dirty="0" smtClean="0"/>
              <a:t>Objective </a:t>
            </a:r>
            <a:r>
              <a:rPr lang="en-GB" altLang="en-US" sz="2000" dirty="0"/>
              <a:t>is to understand the system requirements. </a:t>
            </a:r>
            <a:r>
              <a:rPr lang="en-GB" altLang="en-US" sz="2000" dirty="0" smtClean="0"/>
              <a:t>Should </a:t>
            </a:r>
            <a:r>
              <a:rPr lang="en-GB" altLang="en-US" sz="2000" dirty="0" smtClean="0"/>
              <a:t>start </a:t>
            </a:r>
            <a:r>
              <a:rPr lang="en-GB" altLang="en-US" sz="2000" dirty="0"/>
              <a:t>with poorly understood </a:t>
            </a:r>
            <a:r>
              <a:rPr lang="en-GB" altLang="en-US" sz="2000" dirty="0" smtClean="0"/>
              <a:t>requirements</a:t>
            </a:r>
          </a:p>
          <a:p>
            <a:pPr lvl="1"/>
            <a:r>
              <a:rPr lang="en-GB" altLang="en-US" sz="2000" dirty="0" smtClean="0"/>
              <a:t>Deliver the system in different and improve versions</a:t>
            </a:r>
            <a:endParaRPr lang="en-GB" altLang="en-US" sz="2000" dirty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468" y="2974108"/>
            <a:ext cx="7527241" cy="381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39103" y="1140705"/>
            <a:ext cx="10741891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Exploratory development </a:t>
            </a:r>
          </a:p>
          <a:p>
            <a:pPr marL="742950" lvl="1" indent="-28575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alt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Objective is to work with customers and to evolve a final system from an initial outline specification. Should start with well-understood requirements 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Throw-away prototyping </a:t>
            </a:r>
            <a:r>
              <a:rPr lang="en-GB" altLang="en-US" sz="2000" dirty="0">
                <a:solidFill>
                  <a:srgbClr val="FF0000"/>
                </a:solidFill>
              </a:rPr>
              <a:t>(</a:t>
            </a:r>
            <a:r>
              <a:rPr lang="en-US" sz="1600" dirty="0">
                <a:solidFill>
                  <a:srgbClr val="FF0000"/>
                </a:solidFill>
              </a:rPr>
              <a:t>Throwaway prototyping is a way of making a fast and cost-effective model of app user interface and its features</a:t>
            </a:r>
            <a:r>
              <a:rPr lang="en-GB" altLang="en-US" sz="20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1005524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1251</TotalTime>
  <Words>1409</Words>
  <Application>Microsoft Office PowerPoint</Application>
  <PresentationFormat>Widescreen</PresentationFormat>
  <Paragraphs>180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 3</vt:lpstr>
      <vt:lpstr>Wisp</vt:lpstr>
      <vt:lpstr>Software Development Life Cycle (SDLC)</vt:lpstr>
      <vt:lpstr>Software Processes </vt:lpstr>
      <vt:lpstr>Objectives</vt:lpstr>
      <vt:lpstr>The software process</vt:lpstr>
      <vt:lpstr>Generic software process models </vt:lpstr>
      <vt:lpstr>Waterfall model</vt:lpstr>
      <vt:lpstr>Waterfall model phases</vt:lpstr>
      <vt:lpstr>Waterfall model problems</vt:lpstr>
      <vt:lpstr>Evolutionary development</vt:lpstr>
      <vt:lpstr>Evolutionary development</vt:lpstr>
      <vt:lpstr>Formal systems development</vt:lpstr>
      <vt:lpstr>Formal transformations</vt:lpstr>
      <vt:lpstr>Formal systems development</vt:lpstr>
      <vt:lpstr>Reuse-oriented development</vt:lpstr>
      <vt:lpstr>Reuse-oriented development</vt:lpstr>
      <vt:lpstr>Process iteration</vt:lpstr>
      <vt:lpstr>Incremental development</vt:lpstr>
      <vt:lpstr>Incremental development advantages</vt:lpstr>
      <vt:lpstr>Extreme programming</vt:lpstr>
      <vt:lpstr>Spiral Development</vt:lpstr>
      <vt:lpstr>Spiral model sectors</vt:lpstr>
      <vt:lpstr>Software specification</vt:lpstr>
      <vt:lpstr>The requirements engineering process</vt:lpstr>
      <vt:lpstr>Software design and implementation</vt:lpstr>
      <vt:lpstr>Design process activities</vt:lpstr>
      <vt:lpstr>The software design process</vt:lpstr>
      <vt:lpstr>Design methods</vt:lpstr>
      <vt:lpstr>Programming and debugging</vt:lpstr>
      <vt:lpstr>The debugging process</vt:lpstr>
      <vt:lpstr>Software validation</vt:lpstr>
      <vt:lpstr>Testing stages</vt:lpstr>
      <vt:lpstr>Software evolution</vt:lpstr>
      <vt:lpstr>Automated process support (CASE)</vt:lpstr>
      <vt:lpstr>Automated process support (CASE)</vt:lpstr>
      <vt:lpstr>Automated process support (CASE)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Here</dc:title>
  <dc:creator>ARFA</dc:creator>
  <cp:lastModifiedBy>umer rana</cp:lastModifiedBy>
  <cp:revision>248</cp:revision>
  <dcterms:created xsi:type="dcterms:W3CDTF">2020-04-03T08:52:33Z</dcterms:created>
  <dcterms:modified xsi:type="dcterms:W3CDTF">2025-05-04T18:52:40Z</dcterms:modified>
</cp:coreProperties>
</file>